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  <p:sldId id="256" r:id="rId4"/>
    <p:sldId id="260" r:id="rId5"/>
    <p:sldId id="259" r:id="rId6"/>
    <p:sldId id="258" r:id="rId7"/>
    <p:sldId id="263" r:id="rId8"/>
    <p:sldId id="262" r:id="rId9"/>
    <p:sldId id="264" r:id="rId10"/>
    <p:sldId id="265" r:id="rId11"/>
    <p:sldId id="269" r:id="rId12"/>
    <p:sldId id="268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4" r:id="rId25"/>
    <p:sldId id="282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CC33"/>
    <a:srgbClr val="00CC00"/>
    <a:srgbClr val="000066"/>
    <a:srgbClr val="6600CC"/>
    <a:srgbClr val="FFFF00"/>
    <a:srgbClr val="FF0000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/>
            <a:fld id="{BB962C8B-B14F-4D97-AF65-F5344CB8AC3E}" type="datetime1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FF0000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microsoft.com/office/2007/relationships/media" Target="file:///E:\&#32554;&#28023;&#29141;\&#39640;&#19977;&#19978;\&#28041;&#27743;(new).wmv" TargetMode="External"/><Relationship Id="rId2" Type="http://schemas.openxmlformats.org/officeDocument/2006/relationships/video" Target="file:///E:\&#32554;&#28023;&#29141;\&#39640;&#19977;&#19978;\&#28041;&#27743;(new).wmv" TargetMode="Externa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audio" Target="../media/audio1.wav"/><Relationship Id="rId6" Type="http://schemas.openxmlformats.org/officeDocument/2006/relationships/slide" Target="slide11.xml"/><Relationship Id="rId5" Type="http://schemas.openxmlformats.org/officeDocument/2006/relationships/slide" Target="slide12.xml"/><Relationship Id="rId4" Type="http://schemas.openxmlformats.org/officeDocument/2006/relationships/image" Target="../media/image8.png"/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23.xml"/><Relationship Id="rId4" Type="http://schemas.openxmlformats.org/officeDocument/2006/relationships/slide" Target="slide9.xml"/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3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9.xml"/><Relationship Id="rId4" Type="http://schemas.openxmlformats.org/officeDocument/2006/relationships/slide" Target="slide2.xml"/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21.xml"/><Relationship Id="rId4" Type="http://schemas.openxmlformats.org/officeDocument/2006/relationships/slide" Target="slide9.xml"/><Relationship Id="rId3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slide" Target="slide10.xml"/><Relationship Id="rId7" Type="http://schemas.openxmlformats.org/officeDocument/2006/relationships/slide" Target="slide9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3" Type="http://schemas.openxmlformats.org/officeDocument/2006/relationships/slide" Target="slide4.xml"/><Relationship Id="rId2" Type="http://schemas.openxmlformats.org/officeDocument/2006/relationships/slide" Target="slide3.xml"/><Relationship Id="rId14" Type="http://schemas.openxmlformats.org/officeDocument/2006/relationships/slideLayout" Target="../slideLayouts/slideLayout7.xml"/><Relationship Id="rId13" Type="http://schemas.openxmlformats.org/officeDocument/2006/relationships/slide" Target="slide22.xml"/><Relationship Id="rId12" Type="http://schemas.openxmlformats.org/officeDocument/2006/relationships/slide" Target="slide19.xml"/><Relationship Id="rId11" Type="http://schemas.openxmlformats.org/officeDocument/2006/relationships/slide" Target="slide16.xml"/><Relationship Id="rId10" Type="http://schemas.openxmlformats.org/officeDocument/2006/relationships/slide" Target="slide15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9.xml"/><Relationship Id="rId1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9.xml"/><Relationship Id="rId1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.xml"/><Relationship Id="rId1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13.xml"/><Relationship Id="rId1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audio" Target="../media/audio1.wav"/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slide" Target="slide19.xml"/><Relationship Id="rId7" Type="http://schemas.openxmlformats.org/officeDocument/2006/relationships/slide" Target="slide16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0.xml"/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3073" descr="CJ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文本框 3074"/>
          <p:cNvSpPr txBox="1"/>
          <p:nvPr/>
        </p:nvSpPr>
        <p:spPr>
          <a:xfrm>
            <a:off x="2133600" y="762000"/>
            <a:ext cx="3276600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9600">
                <a:solidFill>
                  <a:srgbClr val="0000FF"/>
                </a:solidFill>
                <a:latin typeface="Times New Roman" panose="02020603050405020304" pitchFamily="18" charset="0"/>
                <a:ea typeface="隶书" pitchFamily="49" charset="-122"/>
              </a:rPr>
              <a:t>涉 江</a:t>
            </a:r>
            <a:endParaRPr lang="zh-CN" altLang="en-US" sz="9600">
              <a:solidFill>
                <a:srgbClr val="0000FF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3076" name="文本框 3075"/>
          <p:cNvSpPr txBox="1"/>
          <p:nvPr/>
        </p:nvSpPr>
        <p:spPr>
          <a:xfrm>
            <a:off x="3733800" y="2514600"/>
            <a:ext cx="114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bg1"/>
                </a:solidFill>
                <a:latin typeface="Times New Roman" panose="02020603050405020304" pitchFamily="18" charset="0"/>
                <a:ea typeface="华文新魏" pitchFamily="2" charset="-122"/>
              </a:rPr>
              <a:t>屈原</a:t>
            </a:r>
            <a:endParaRPr lang="zh-CN" altLang="en-US" sz="3600">
              <a:solidFill>
                <a:schemeClr val="bg1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pic>
        <p:nvPicPr>
          <p:cNvPr id="3079" name="涉江(new).wmv">
            <a:hlinkClick r:id="" action="ppaction://media"/>
          </p:cNvPr>
          <p:cNvPicPr>
            <a:picLocks noRot="1"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2325" y="5859463"/>
            <a:ext cx="223838" cy="173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0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79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图片 12289" descr="YL04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0412" y="-303212"/>
            <a:ext cx="9904412" cy="71612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文本框 12290"/>
          <p:cNvSpPr txBox="1"/>
          <p:nvPr/>
        </p:nvSpPr>
        <p:spPr>
          <a:xfrm>
            <a:off x="1219200" y="381000"/>
            <a:ext cx="3429000" cy="6303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4400">
                <a:latin typeface="宋体" panose="02010600030101010101" pitchFamily="2" charset="-122"/>
              </a:rPr>
              <a:t>1</a:t>
            </a:r>
            <a:r>
              <a:rPr lang="en-US" altLang="zh-CN">
                <a:solidFill>
                  <a:schemeClr val="tx1"/>
                </a:solidFill>
                <a:latin typeface="宋体" panose="02010600030101010101" pitchFamily="2" charset="-122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余幼好此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奇服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兮，       年</a:t>
            </a:r>
            <a:r>
              <a:rPr lang="zh-CN" altLang="en-US">
                <a:solidFill>
                  <a:srgbClr val="6600CC"/>
                </a:solidFill>
                <a:latin typeface="宋体" panose="02010600030101010101" pitchFamily="2" charset="-122"/>
              </a:rPr>
              <a:t>既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老而不</a:t>
            </a:r>
            <a:r>
              <a:rPr lang="zh-CN" altLang="en-US">
                <a:solidFill>
                  <a:srgbClr val="6600CC"/>
                </a:solidFill>
                <a:latin typeface="宋体" panose="02010600030101010101" pitchFamily="2" charset="-122"/>
              </a:rPr>
              <a:t>衰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。      带</a:t>
            </a:r>
            <a:r>
              <a:rPr lang="zh-CN" altLang="en-US">
                <a:solidFill>
                  <a:srgbClr val="009900"/>
                </a:solidFill>
                <a:latin typeface="宋体" panose="02010600030101010101" pitchFamily="2" charset="-122"/>
              </a:rPr>
              <a:t>长铗之陆离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兮，    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冠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切云之崔嵬。      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被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明月兮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珮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宝璐。</a:t>
            </a:r>
            <a:r>
              <a:rPr lang="zh-CN" altLang="en-US" sz="2800">
                <a:latin typeface="宋体" panose="02010600030101010101" pitchFamily="2" charset="-122"/>
              </a:rPr>
              <a:t>*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    世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溷浊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而</a:t>
            </a:r>
            <a:r>
              <a:rPr lang="zh-CN" altLang="en-US">
                <a:solidFill>
                  <a:srgbClr val="009900"/>
                </a:solidFill>
                <a:latin typeface="宋体" panose="02010600030101010101" pitchFamily="2" charset="-122"/>
              </a:rPr>
              <a:t>莫余知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兮，  吾方高驰而不顾。</a:t>
            </a:r>
            <a:r>
              <a:rPr lang="zh-CN" altLang="en-US" sz="2800">
                <a:latin typeface="宋体" panose="02010600030101010101" pitchFamily="2" charset="-122"/>
              </a:rPr>
              <a:t>**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   驾青虬兮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骖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白螭，    吾与重华游兮瑶之圃。登昆仑兮食玉英，    与天地兮比寿，      与日月兮齐光。</a:t>
            </a:r>
            <a:r>
              <a:rPr lang="zh-CN" altLang="en-US" sz="2800">
                <a:latin typeface="宋体" panose="02010600030101010101" pitchFamily="2" charset="-122"/>
              </a:rPr>
              <a:t>***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      哀南夷之</a:t>
            </a:r>
            <a:r>
              <a:rPr lang="zh-CN" altLang="en-US">
                <a:solidFill>
                  <a:srgbClr val="009900"/>
                </a:solidFill>
                <a:latin typeface="宋体" panose="02010600030101010101" pitchFamily="2" charset="-122"/>
              </a:rPr>
              <a:t>莫吾知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兮，  旦余济乎江湘。</a:t>
            </a:r>
            <a:r>
              <a:rPr lang="zh-CN" altLang="en-US" sz="2800">
                <a:latin typeface="宋体" panose="02010600030101010101" pitchFamily="2" charset="-122"/>
              </a:rPr>
              <a:t>****</a:t>
            </a:r>
            <a:endParaRPr lang="zh-CN" altLang="en-US" sz="280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5105400" y="381000"/>
            <a:ext cx="3733800" cy="629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rgbClr val="6600CC"/>
                </a:solidFill>
                <a:latin typeface="Times New Roman" panose="02020603050405020304" pitchFamily="18" charset="0"/>
                <a:ea typeface="楷体_GB2312" pitchFamily="49" charset="-122"/>
              </a:rPr>
              <a:t>      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我小时候就喜爱这奇异的服饰啊，现在虽然已经年老，但这种喜好并没有减弱。佩戴着长长的宝剑啊，头顶着高高的帽子。身上还装饰着珍珠和美玉。世上这样混浊，没有人能了解我啊，我将高昂地前行，决不与世俗同流合污。青龙白龙驾着车啊，我将和虞舜一起去游仙宫。登上昆仑山顶，吃着精美的食品，我将要和天地一同永存，和日月一样放射光芒。可悲的是楚国人没有谁了解我啊，天亮的时候我就要渡过长江和湘水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2293" name="文本框 12292">
            <a:hlinkClick r:id="rId2" action="ppaction://hlinksldjump"/>
          </p:cNvPr>
          <p:cNvSpPr txBox="1"/>
          <p:nvPr/>
        </p:nvSpPr>
        <p:spPr>
          <a:xfrm>
            <a:off x="4419600" y="381000"/>
            <a:ext cx="549275" cy="6248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294" name="文本框 12293">
            <a:hlinkClick r:id="rId3" action="ppaction://hlinksldjump"/>
          </p:cNvPr>
          <p:cNvSpPr txBox="1"/>
          <p:nvPr/>
        </p:nvSpPr>
        <p:spPr>
          <a:xfrm>
            <a:off x="1219200" y="609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2295" name="图片 12294"/>
          <p:cNvPicPr>
            <a:picLocks noChangeAspect="1"/>
          </p:cNvPicPr>
          <p:nvPr/>
        </p:nvPicPr>
        <p:blipFill>
          <a:blip r:embed="rId4">
            <a:lum bright="12000" contrast="18000"/>
          </a:blip>
          <a:stretch>
            <a:fillRect/>
          </a:stretch>
        </p:blipFill>
        <p:spPr>
          <a:xfrm>
            <a:off x="0" y="2667000"/>
            <a:ext cx="990600" cy="388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6" name="文本框 12295">
            <a:hlinkClick r:id="rId5" action="ppaction://hlinksldjump"/>
          </p:cNvPr>
          <p:cNvSpPr txBox="1"/>
          <p:nvPr/>
        </p:nvSpPr>
        <p:spPr>
          <a:xfrm>
            <a:off x="3733800" y="21336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297" name="文本框 12296">
            <a:hlinkClick r:id="rId5" action="ppaction://hlinksldjump"/>
          </p:cNvPr>
          <p:cNvSpPr txBox="1"/>
          <p:nvPr/>
        </p:nvSpPr>
        <p:spPr>
          <a:xfrm>
            <a:off x="3429000" y="480060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298" name="文本框 12297">
            <a:hlinkClick r:id="rId6" action="ppaction://hlinksldjump"/>
          </p:cNvPr>
          <p:cNvSpPr txBox="1"/>
          <p:nvPr/>
        </p:nvSpPr>
        <p:spPr>
          <a:xfrm>
            <a:off x="2971800" y="6858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299" name="文本框 12298">
            <a:hlinkClick r:id="rId6" action="ppaction://hlinksldjump"/>
          </p:cNvPr>
          <p:cNvSpPr txBox="1"/>
          <p:nvPr/>
        </p:nvSpPr>
        <p:spPr>
          <a:xfrm>
            <a:off x="1676400" y="14478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0" name="文本框 12299">
            <a:hlinkClick r:id="rId6" action="ppaction://hlinksldjump"/>
          </p:cNvPr>
          <p:cNvSpPr txBox="1"/>
          <p:nvPr/>
        </p:nvSpPr>
        <p:spPr>
          <a:xfrm>
            <a:off x="1219200" y="18288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1" name="文本框 12300">
            <a:hlinkClick r:id="rId6" action="ppaction://hlinksldjump"/>
          </p:cNvPr>
          <p:cNvSpPr txBox="1"/>
          <p:nvPr/>
        </p:nvSpPr>
        <p:spPr>
          <a:xfrm>
            <a:off x="1295400" y="22860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2" name="文本框 12301">
            <a:hlinkClick r:id="rId6" action="ppaction://hlinksldjump"/>
          </p:cNvPr>
          <p:cNvSpPr txBox="1"/>
          <p:nvPr/>
        </p:nvSpPr>
        <p:spPr>
          <a:xfrm>
            <a:off x="2590800" y="26670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3" name="文本框 12302">
            <a:hlinkClick r:id="rId5" action="ppaction://hlinksldjump"/>
          </p:cNvPr>
          <p:cNvSpPr txBox="1"/>
          <p:nvPr/>
        </p:nvSpPr>
        <p:spPr>
          <a:xfrm>
            <a:off x="3352800" y="56388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4" name="文本框 12303">
            <a:hlinkClick r:id="rId6" action="ppaction://hlinksldjump"/>
          </p:cNvPr>
          <p:cNvSpPr txBox="1"/>
          <p:nvPr/>
        </p:nvSpPr>
        <p:spPr>
          <a:xfrm>
            <a:off x="2438400" y="53340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5" name="文本框 12304">
            <a:hlinkClick r:id="rId6" action="ppaction://hlinksldjump"/>
          </p:cNvPr>
          <p:cNvSpPr txBox="1"/>
          <p:nvPr/>
        </p:nvSpPr>
        <p:spPr>
          <a:xfrm>
            <a:off x="2514600" y="34290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6" name="文本框 12305">
            <a:hlinkClick r:id="rId6" action="ppaction://hlinksldjump"/>
          </p:cNvPr>
          <p:cNvSpPr txBox="1"/>
          <p:nvPr/>
        </p:nvSpPr>
        <p:spPr>
          <a:xfrm>
            <a:off x="1600200" y="25908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7" name="文本框 12306">
            <a:hlinkClick r:id="rId5" action="ppaction://hlinksldjump"/>
          </p:cNvPr>
          <p:cNvSpPr txBox="1"/>
          <p:nvPr/>
        </p:nvSpPr>
        <p:spPr>
          <a:xfrm>
            <a:off x="3657600" y="30480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2308" name="文本框 12307">
            <a:hlinkClick r:id="rId6" action="ppaction://hlinksldjump"/>
          </p:cNvPr>
          <p:cNvSpPr txBox="1"/>
          <p:nvPr/>
        </p:nvSpPr>
        <p:spPr>
          <a:xfrm>
            <a:off x="2514600" y="22098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3313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文本框 13314"/>
          <p:cNvSpPr txBox="1"/>
          <p:nvPr/>
        </p:nvSpPr>
        <p:spPr>
          <a:xfrm>
            <a:off x="1143000" y="609600"/>
            <a:ext cx="7239000" cy="1128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sz="2800" b="1">
                <a:solidFill>
                  <a:schemeClr val="accent2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chemeClr val="accent2"/>
                </a:solidFill>
                <a:latin typeface="宋体" panose="02010600030101010101" pitchFamily="2" charset="-122"/>
              </a:rPr>
              <a:t>奇服：</a:t>
            </a:r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奇特的服饰，指下文的长铗，切云，明月和宝璐。用奇服比喻志向，即比喻德行的高洁，忠直以及志向的远大和不屈不挠的精神。奇服有比喻的作用。</a:t>
            </a:r>
            <a:endParaRPr lang="zh-CN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1143000" y="3429000"/>
            <a:ext cx="7543800" cy="1676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6.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莫余知兮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sz="2000" b="1">
                <a:solidFill>
                  <a:schemeClr val="accent2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这是一个宾语提前的句式。余，代词，作宾语“我”的意思。提前到动词谓语“知”的前面。莫余知兮，即莫知余兮，称之为</a:t>
            </a: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宾语前置</a:t>
            </a:r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。下文中的“莫吾知兮”也属这一类句式。</a:t>
            </a:r>
            <a:endParaRPr lang="zh-CN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1981200" y="5181600"/>
            <a:ext cx="6019800" cy="33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7.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骖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：驾在车子两侧的马，这里用作动词。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8" name="文本框 13317">
            <a:hlinkClick r:id="rId2" action="ppaction://hlinksldjump"/>
          </p:cNvPr>
          <p:cNvSpPr txBox="1"/>
          <p:nvPr/>
        </p:nvSpPr>
        <p:spPr>
          <a:xfrm>
            <a:off x="8305800" y="4343400"/>
            <a:ext cx="549275" cy="1600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3319" name="文本框 13318">
            <a:hlinkClick r:id="rId2" action="ppaction://hlinksldjump"/>
          </p:cNvPr>
          <p:cNvSpPr txBox="1"/>
          <p:nvPr/>
        </p:nvSpPr>
        <p:spPr>
          <a:xfrm>
            <a:off x="8305800" y="4495800"/>
            <a:ext cx="549275" cy="1524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3320" name="文本框 13319"/>
          <p:cNvSpPr txBox="1"/>
          <p:nvPr/>
        </p:nvSpPr>
        <p:spPr>
          <a:xfrm>
            <a:off x="2057400" y="1676400"/>
            <a:ext cx="64008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长铗之陆离</a:t>
            </a:r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000">
                <a:solidFill>
                  <a:schemeClr val="tx1"/>
                </a:solidFill>
                <a:latin typeface="宋体" panose="02010600030101010101" pitchFamily="2" charset="-122"/>
              </a:rPr>
              <a:t>即“陆离之长铗”，定语“陆离”后置。下句“切云之崔嵬”同。</a:t>
            </a:r>
            <a:endParaRPr lang="zh-CN" altLang="en-US" sz="200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3321" name="文本框 13320"/>
          <p:cNvSpPr txBox="1"/>
          <p:nvPr/>
        </p:nvSpPr>
        <p:spPr>
          <a:xfrm>
            <a:off x="2057400" y="2362200"/>
            <a:ext cx="586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冠：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名词用作动词，戴。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2" name="文本框 13321"/>
          <p:cNvSpPr txBox="1"/>
          <p:nvPr/>
        </p:nvSpPr>
        <p:spPr>
          <a:xfrm>
            <a:off x="2057400" y="2743200"/>
            <a:ext cx="586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4.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被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，通“披”；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佩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，同“佩”。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3" name="文本框 13322"/>
          <p:cNvSpPr txBox="1"/>
          <p:nvPr/>
        </p:nvSpPr>
        <p:spPr>
          <a:xfrm>
            <a:off x="2057400" y="3124200"/>
            <a:ext cx="624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宋体" panose="02010600030101010101" pitchFamily="2" charset="-122"/>
              </a:rPr>
              <a:t>5.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溷浊：</a:t>
            </a:r>
            <a:r>
              <a:rPr lang="zh-CN" altLang="en-US" sz="2000">
                <a:solidFill>
                  <a:schemeClr val="tx2"/>
                </a:solidFill>
                <a:latin typeface="宋体" panose="02010600030101010101" pitchFamily="2" charset="-122"/>
              </a:rPr>
              <a:t>即“混浊”，肮脏。</a:t>
            </a:r>
            <a:endParaRPr lang="zh-CN" altLang="en-US" sz="2000">
              <a:solidFill>
                <a:schemeClr val="tx2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  <p:bldP spid="13320" grpId="0" animBg="1"/>
      <p:bldP spid="13321" grpId="0" animBg="1"/>
      <p:bldP spid="13322" grpId="0" animBg="1"/>
      <p:bldP spid="133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图片 14337" descr="S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文本框 14338">
            <a:hlinkClick r:id="rId2" action="ppaction://hlinksldjump"/>
          </p:cNvPr>
          <p:cNvSpPr txBox="1"/>
          <p:nvPr/>
        </p:nvSpPr>
        <p:spPr>
          <a:xfrm>
            <a:off x="8305800" y="4572000"/>
            <a:ext cx="549275" cy="1371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2209800" y="838200"/>
            <a:ext cx="6248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*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写诗人奇伟瑰丽的服饰和始终如一的爱好，表现他高洁的品质和坚贞不渝的精神。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2133600" y="1676400"/>
            <a:ext cx="6324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**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写诗人身处黑暗的世道，虽遭迫害排斥，但决不妥协、坚持真理的精神。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2133600" y="2590800"/>
            <a:ext cx="61722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***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写诗人在现实世界中陷入孤独苦闷，不得不凭借幻想去寻求精神上的安慰，在想象中表现对理想境界的追求和坚强意志。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2209800" y="3810000"/>
            <a:ext cx="59436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****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写诗人怀着痛苦的心情，被迫远离故国，走向僻远的南方。这既交待了远行的原因，又自然引出下文。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图片 15361" descr="YL04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8012" y="0"/>
            <a:ext cx="9371012" cy="6824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文本框 15362"/>
          <p:cNvSpPr txBox="1"/>
          <p:nvPr/>
        </p:nvSpPr>
        <p:spPr>
          <a:xfrm>
            <a:off x="685800" y="754063"/>
            <a:ext cx="3352800" cy="51546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3200"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乘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鄂渚而反顾兮，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欸秋冬之绪风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。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步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余马兮山皋，邸余车兮方林。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3200">
                <a:latin typeface="Times New Roman" panose="02020603050405020304" pitchFamily="18" charset="0"/>
              </a:rPr>
              <a:t>3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乘舲船余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上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沅兮，齐吴榜以击汰。船容与而不进兮，淹回水而凝滞。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朝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发枉陼兮，夕宿辰阳。苟余心之端直兮，虽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僻远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其何伤？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4953000" y="685800"/>
            <a:ext cx="335280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      </a:t>
            </a:r>
            <a:r>
              <a:rPr lang="zh-CN" altLang="en-US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在鄂渚登岸，回头遥望来路，对着秋冬的寒风叹息。让我的马走上山冈啊，驾着我的车来到方林。   </a:t>
            </a:r>
            <a:endParaRPr lang="zh-CN" altLang="en-US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365" name="文本框 15364">
            <a:hlinkClick r:id="rId2" action="ppaction://hlinksldjump"/>
          </p:cNvPr>
          <p:cNvSpPr txBox="1"/>
          <p:nvPr/>
        </p:nvSpPr>
        <p:spPr>
          <a:xfrm>
            <a:off x="3124200" y="12954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6" name="文本框 15365">
            <a:hlinkClick r:id="rId2" action="ppaction://hlinksldjump"/>
          </p:cNvPr>
          <p:cNvSpPr txBox="1"/>
          <p:nvPr/>
        </p:nvSpPr>
        <p:spPr>
          <a:xfrm>
            <a:off x="2819400" y="26670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7" name="文本框 15366">
            <a:hlinkClick r:id="rId2" action="ppaction://hlinksldjump"/>
          </p:cNvPr>
          <p:cNvSpPr txBox="1"/>
          <p:nvPr/>
        </p:nvSpPr>
        <p:spPr>
          <a:xfrm>
            <a:off x="2743200" y="4038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8" name="文本框 15367">
            <a:hlinkClick r:id="rId2" action="ppaction://hlinksldjump"/>
          </p:cNvPr>
          <p:cNvSpPr txBox="1"/>
          <p:nvPr/>
        </p:nvSpPr>
        <p:spPr>
          <a:xfrm>
            <a:off x="1143000" y="525780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9" name="文本框 15368">
            <a:hlinkClick r:id="rId3" action="ppaction://hlinksldjump"/>
          </p:cNvPr>
          <p:cNvSpPr txBox="1"/>
          <p:nvPr/>
        </p:nvSpPr>
        <p:spPr>
          <a:xfrm>
            <a:off x="4267200" y="609600"/>
            <a:ext cx="549275" cy="6019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0" name="文本框 15369">
            <a:hlinkClick r:id="rId2" action="ppaction://hlinksldjump"/>
          </p:cNvPr>
          <p:cNvSpPr txBox="1"/>
          <p:nvPr/>
        </p:nvSpPr>
        <p:spPr>
          <a:xfrm>
            <a:off x="762000" y="1295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1" name="文本框 15370">
            <a:hlinkClick r:id="rId4" action="ppaction://hlinksldjump"/>
          </p:cNvPr>
          <p:cNvSpPr txBox="1"/>
          <p:nvPr/>
        </p:nvSpPr>
        <p:spPr>
          <a:xfrm>
            <a:off x="1066800" y="7620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2" name="文本框 15371">
            <a:hlinkClick r:id="rId4" action="ppaction://hlinksldjump"/>
          </p:cNvPr>
          <p:cNvSpPr txBox="1"/>
          <p:nvPr/>
        </p:nvSpPr>
        <p:spPr>
          <a:xfrm>
            <a:off x="1066800" y="28194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3" name="文本框 15372">
            <a:hlinkClick r:id="rId2" action="ppaction://hlinksldjump"/>
          </p:cNvPr>
          <p:cNvSpPr txBox="1"/>
          <p:nvPr/>
        </p:nvSpPr>
        <p:spPr>
          <a:xfrm>
            <a:off x="1447800" y="1295400"/>
            <a:ext cx="2209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4" name="文本框 15373">
            <a:hlinkClick r:id="rId2" action="ppaction://hlinksldjump"/>
          </p:cNvPr>
          <p:cNvSpPr txBox="1"/>
          <p:nvPr/>
        </p:nvSpPr>
        <p:spPr>
          <a:xfrm>
            <a:off x="609600" y="16764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5" name="文本框 15374">
            <a:hlinkClick r:id="rId2" action="ppaction://hlinksldjump"/>
          </p:cNvPr>
          <p:cNvSpPr txBox="1"/>
          <p:nvPr/>
        </p:nvSpPr>
        <p:spPr>
          <a:xfrm>
            <a:off x="2895600" y="28194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6" name="文本框 15375">
            <a:hlinkClick r:id="rId2" action="ppaction://hlinksldjump"/>
          </p:cNvPr>
          <p:cNvSpPr txBox="1"/>
          <p:nvPr/>
        </p:nvSpPr>
        <p:spPr>
          <a:xfrm>
            <a:off x="3200400" y="41910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7" name="文本框 15376">
            <a:hlinkClick r:id="rId2" action="ppaction://hlinksldjump"/>
          </p:cNvPr>
          <p:cNvSpPr txBox="1"/>
          <p:nvPr/>
        </p:nvSpPr>
        <p:spPr>
          <a:xfrm>
            <a:off x="1828800" y="541020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78" name="文本框 15377"/>
          <p:cNvSpPr txBox="1"/>
          <p:nvPr/>
        </p:nvSpPr>
        <p:spPr>
          <a:xfrm>
            <a:off x="4953000" y="2514600"/>
            <a:ext cx="3505200" cy="374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  坐着船沿沅水向上游前进，船夫们一齐摇桨划船。船却慢慢地不肯往前走啊，停留在回旋的水流中。早晨我从枉陼出发啊，傍晚住宿在辰阳。如果我心是正直的啊，即使被流放到边远的地方，又有什么关系呢？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5379" name="文本框 15378">
            <a:hlinkClick r:id="rId5" action="ppaction://hlinksldjump"/>
          </p:cNvPr>
          <p:cNvSpPr txBox="1"/>
          <p:nvPr/>
        </p:nvSpPr>
        <p:spPr>
          <a:xfrm>
            <a:off x="1600200" y="8382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 animBg="1"/>
      <p:bldP spid="153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图片 16385" descr="S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文本框 16386"/>
          <p:cNvSpPr txBox="1"/>
          <p:nvPr/>
        </p:nvSpPr>
        <p:spPr>
          <a:xfrm>
            <a:off x="1143000" y="533400"/>
            <a:ext cx="7772400" cy="1828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欸秋冬之绪风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    这是一个省略句，既省略了主语“余”，又省略了介词“于”。在“欸”字之后省略“于”，即欸（于）绪风，对着的意思。这样特点的句子。</a:t>
            </a: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endParaRPr lang="zh-CN" altLang="en-US" sz="20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文本框 16387"/>
          <p:cNvSpPr txBox="1"/>
          <p:nvPr/>
        </p:nvSpPr>
        <p:spPr>
          <a:xfrm>
            <a:off x="1143000" y="1752600"/>
            <a:ext cx="7620000" cy="1828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步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    步，行走，这里是使动用法，使</a:t>
            </a:r>
            <a:r>
              <a:rPr lang="en-US" altLang="zh-CN" sz="2000" b="1">
                <a:solidFill>
                  <a:schemeClr val="tx1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行走。步余马，让我的马走。一个“步”字，表现出不忍离去，但又不得不离去的心情。下文中的“邸”字用法与此同。</a:t>
            </a:r>
            <a:endParaRPr lang="zh-CN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9" name="文本框 16388"/>
          <p:cNvSpPr txBox="1"/>
          <p:nvPr/>
        </p:nvSpPr>
        <p:spPr>
          <a:xfrm>
            <a:off x="1143000" y="2971800"/>
            <a:ext cx="7620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上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    上，名词用作动词，上行，意思为逆流而上。</a:t>
            </a:r>
            <a:endParaRPr lang="zh-CN" altLang="en-US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文本框 16389"/>
          <p:cNvSpPr txBox="1"/>
          <p:nvPr/>
        </p:nvSpPr>
        <p:spPr>
          <a:xfrm>
            <a:off x="1143000" y="3733800"/>
            <a:ext cx="73152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4.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朝（ｚｈ</a:t>
            </a:r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ā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ｏ）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>
              <a:spcBef>
                <a:spcPct val="50000"/>
              </a:spcBef>
            </a:pPr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    朝，早晨，名词作状语。下文中的“夕”与此词。</a:t>
            </a:r>
            <a:endParaRPr lang="zh-CN" altLang="en-US" sz="20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6391" name="文本框 16390"/>
          <p:cNvSpPr txBox="1"/>
          <p:nvPr/>
        </p:nvSpPr>
        <p:spPr>
          <a:xfrm>
            <a:off x="1219200" y="4648200"/>
            <a:ext cx="7162800" cy="1524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b="1">
                <a:solidFill>
                  <a:srgbClr val="0000FF"/>
                </a:solidFill>
                <a:latin typeface="宋体" panose="02010600030101010101" pitchFamily="2" charset="-122"/>
              </a:rPr>
              <a:t>5.</a:t>
            </a:r>
            <a:r>
              <a:rPr lang="zh-CN" altLang="en-US" b="1">
                <a:solidFill>
                  <a:srgbClr val="0000FF"/>
                </a:solidFill>
                <a:latin typeface="宋体" panose="02010600030101010101" pitchFamily="2" charset="-122"/>
              </a:rPr>
              <a:t>僻远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sz="2000" b="1">
                <a:solidFill>
                  <a:schemeClr val="tx1"/>
                </a:solidFill>
                <a:latin typeface="宋体" panose="02010600030101010101" pitchFamily="2" charset="-122"/>
              </a:rPr>
              <a:t>    僻远，偏僻，边远，形容词用作动词，被放逐到边远的地方去。</a:t>
            </a:r>
            <a:endParaRPr lang="zh-CN" altLang="en-US" sz="20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2" name="文本框 16391">
            <a:hlinkClick r:id="rId2" action="ppaction://hlinksldjump"/>
          </p:cNvPr>
          <p:cNvSpPr txBox="1"/>
          <p:nvPr/>
        </p:nvSpPr>
        <p:spPr>
          <a:xfrm>
            <a:off x="8305800" y="4648200"/>
            <a:ext cx="549275" cy="1447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  <p:bldP spid="16389" grpId="0" animBg="1"/>
      <p:bldP spid="16390" grpId="0" animBg="1"/>
      <p:bldP spid="1639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图片 17409" descr="YL04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31812" y="0"/>
            <a:ext cx="9675812" cy="6824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1" name="文本框 17410"/>
          <p:cNvSpPr txBox="1"/>
          <p:nvPr/>
        </p:nvSpPr>
        <p:spPr>
          <a:xfrm>
            <a:off x="914400" y="990600"/>
            <a:ext cx="3352800" cy="4600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      </a:t>
            </a:r>
            <a:r>
              <a:rPr lang="en-US" altLang="zh-CN" sz="4000">
                <a:latin typeface="Times New Roman" panose="02020603050405020304" pitchFamily="18" charset="0"/>
              </a:rPr>
              <a:t>4</a:t>
            </a:r>
            <a:r>
              <a:rPr lang="en-US" altLang="zh-CN" sz="3200">
                <a:latin typeface="Times New Roman" panose="02020603050405020304" pitchFamily="18" charset="0"/>
              </a:rPr>
              <a:t>  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入溆浦余儃佪兮，迷不知吾所如。深林杳以冥冥兮，乃猿狖之所居；山峻高而蔽日兮，下幽晦以多雨，霰雪纷其无垠兮，云霏霏其承宇。</a:t>
            </a:r>
            <a:endParaRPr lang="zh-CN" altLang="en-US" sz="3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5105400" y="879475"/>
            <a:ext cx="3733800" cy="5978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      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进入溆浦我又迟疑起来啊，心里迷惑不知道自己要到哪里去。幽深的树林是那样的昏暗啊，是猿猴居住的地方；山又高又险遮住了天日啊，山下又阴又暗经常下雨；雪花纷飞一望无际啊，浓云密布好像压着屋檐。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50000"/>
              </a:spcBef>
            </a:pPr>
            <a:endParaRPr lang="zh-CN" altLang="en-US" sz="280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l"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7413" name="文本框 17412">
            <a:hlinkClick r:id="rId2" action="ppaction://hlinksldjump"/>
          </p:cNvPr>
          <p:cNvSpPr txBox="1"/>
          <p:nvPr/>
        </p:nvSpPr>
        <p:spPr>
          <a:xfrm>
            <a:off x="4479925" y="609600"/>
            <a:ext cx="549275" cy="5943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414" name="文本框 17413">
            <a:hlinkClick r:id="rId3" action="ppaction://hlinksldjump"/>
          </p:cNvPr>
          <p:cNvSpPr txBox="1"/>
          <p:nvPr/>
        </p:nvSpPr>
        <p:spPr>
          <a:xfrm>
            <a:off x="1295400" y="1143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图片 18433" descr="YL04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0412" y="33338"/>
            <a:ext cx="9675812" cy="6824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文本框 18434"/>
          <p:cNvSpPr txBox="1"/>
          <p:nvPr/>
        </p:nvSpPr>
        <p:spPr>
          <a:xfrm>
            <a:off x="609600" y="830263"/>
            <a:ext cx="3505200" cy="5399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4000">
                <a:solidFill>
                  <a:srgbClr val="FF0066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哀吾生之无乐兮，幽独处乎山中。吾不能变心以从俗兮，固将愁苦而终穷。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接舆髡首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兮，桑扈臝行。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忠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不必用兮，贤不必以。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伍子逢殃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兮，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比干菹醢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。与前世而皆然兮，吾又何怨乎今之人？余将董道而不豫兮，固将重昏而终身。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4724400" y="762000"/>
            <a:ext cx="388620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       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哀痛我活在世上却毫无兴趣啊，一个人孤独寂寞地住在这深山野岭之中。我决不会改变自己的志向去顺从世俗啊，就必然要忧愁苦闷终身不会得志。接舆剪去头发，桑扈裸体走路。忠臣不一定得到任用啊，贤人也不一定得到任用。伍子胥遭到灾祸，比干也因屡次劝谏纣王被剖心而死。整个前代都是这样啊，我又何必埋怨现在的人？我将毫不犹豫地坚持正道，这就必然会陷入重重昏暗之中而结束自己的一生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8437" name="文本框 18436">
            <a:hlinkClick r:id="rId2" action="ppaction://hlinksldjump"/>
          </p:cNvPr>
          <p:cNvSpPr txBox="1"/>
          <p:nvPr/>
        </p:nvSpPr>
        <p:spPr>
          <a:xfrm>
            <a:off x="3200400" y="22098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38" name="文本框 18437">
            <a:hlinkClick r:id="rId2" action="ppaction://hlinksldjump"/>
          </p:cNvPr>
          <p:cNvSpPr txBox="1"/>
          <p:nvPr/>
        </p:nvSpPr>
        <p:spPr>
          <a:xfrm>
            <a:off x="685800" y="26670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39" name="文本框 18438">
            <a:hlinkClick r:id="rId2" action="ppaction://hlinksldjump"/>
          </p:cNvPr>
          <p:cNvSpPr txBox="1"/>
          <p:nvPr/>
        </p:nvSpPr>
        <p:spPr>
          <a:xfrm>
            <a:off x="609600" y="3048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40" name="文本框 18439">
            <a:hlinkClick r:id="rId3" action="ppaction://hlinksldjump"/>
          </p:cNvPr>
          <p:cNvSpPr txBox="1"/>
          <p:nvPr/>
        </p:nvSpPr>
        <p:spPr>
          <a:xfrm>
            <a:off x="1447800" y="35052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41" name="文本框 18440">
            <a:hlinkClick r:id="rId3" action="ppaction://hlinksldjump"/>
          </p:cNvPr>
          <p:cNvSpPr txBox="1"/>
          <p:nvPr/>
        </p:nvSpPr>
        <p:spPr>
          <a:xfrm>
            <a:off x="685800" y="39624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42" name="文本框 18441">
            <a:hlinkClick r:id="rId4" action="ppaction://hlinksldjump"/>
          </p:cNvPr>
          <p:cNvSpPr txBox="1"/>
          <p:nvPr/>
        </p:nvSpPr>
        <p:spPr>
          <a:xfrm>
            <a:off x="4251325" y="685800"/>
            <a:ext cx="549275" cy="5867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43" name="文本框 18442">
            <a:hlinkClick r:id="rId3" action="ppaction://hlinksldjump"/>
          </p:cNvPr>
          <p:cNvSpPr txBox="1"/>
          <p:nvPr/>
        </p:nvSpPr>
        <p:spPr>
          <a:xfrm>
            <a:off x="3581400" y="35052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8444" name="文本框 18443">
            <a:hlinkClick r:id="rId5" action="ppaction://hlinksldjump"/>
          </p:cNvPr>
          <p:cNvSpPr txBox="1"/>
          <p:nvPr/>
        </p:nvSpPr>
        <p:spPr>
          <a:xfrm>
            <a:off x="990600" y="990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图片 19457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文本框 19458"/>
          <p:cNvSpPr txBox="1"/>
          <p:nvPr/>
        </p:nvSpPr>
        <p:spPr>
          <a:xfrm>
            <a:off x="2057400" y="609600"/>
            <a:ext cx="6477000" cy="3622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接舆髡首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  </a:t>
            </a:r>
            <a:endParaRPr lang="zh-CN" altLang="en-US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        接舆剪去头发。接舆，春秋时楚国的隐士。“躬耕以食”，佯狂不仕，故亦称楚狂接舆。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论语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·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微子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记载他以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凤兮歌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讽刺孔子，谓“往者不可谏，来者犹可追”，并拒绝和孔子交谈。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庄子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·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人间世</a:t>
            </a:r>
            <a:r>
              <a:rPr lang="en-US" altLang="zh-CN">
                <a:solidFill>
                  <a:schemeClr val="tx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>
                <a:solidFill>
                  <a:schemeClr val="tx2"/>
                </a:solidFill>
                <a:latin typeface="Times New Roman" panose="02020603050405020304" pitchFamily="18" charset="0"/>
              </a:rPr>
              <a:t>亦有类似记载。唐李白有“我本楚狂人，凤歌笑孔丘”之句。接舆因对当时社会不满，剪去头发，表示坚决不与统治者合作。</a:t>
            </a:r>
            <a:endParaRPr lang="zh-CN" altLang="en-US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0" y="4343400"/>
            <a:ext cx="9144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zh-CN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1219200" y="4114800"/>
            <a:ext cx="7315200" cy="1249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2" algn="l"/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忠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2" algn="l"/>
            <a:r>
              <a:rPr lang="zh-CN" altLang="en-US" b="1">
                <a:solidFill>
                  <a:schemeClr val="tx2"/>
                </a:solidFill>
                <a:latin typeface="宋体" panose="02010600030101010101" pitchFamily="2" charset="-122"/>
              </a:rPr>
              <a:t>    忠诚的人，指忠臣，形容词用作名词。下文中的“贤”字用法与此同。</a:t>
            </a:r>
            <a:endParaRPr lang="zh-CN" altLang="en-US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文本框 19461">
            <a:hlinkClick r:id="rId2" action="ppaction://hlinksldjump"/>
          </p:cNvPr>
          <p:cNvSpPr txBox="1"/>
          <p:nvPr/>
        </p:nvSpPr>
        <p:spPr>
          <a:xfrm>
            <a:off x="8305800" y="4343400"/>
            <a:ext cx="549275" cy="1828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图片 20481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文本框 20482"/>
          <p:cNvSpPr txBox="1"/>
          <p:nvPr/>
        </p:nvSpPr>
        <p:spPr>
          <a:xfrm>
            <a:off x="1981200" y="3733800"/>
            <a:ext cx="6553200" cy="2133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4. 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比干菹醢（ｚ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ǔ  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ｈ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ǎ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ｉ）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相传比干屡次劝谏纣王，被剖心而死。比干，商代贵族，纣王叔父，官少师。菹醢，古代的一种酷刑，把人剁成肉泥。菹，切碎。醢，肉鱼等制成的酱。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533400" y="304800"/>
            <a:ext cx="830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2057400" y="609600"/>
            <a:ext cx="6705600" cy="3109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伍子逢殃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  伍子遭到灾祸。伍子，伍子胥（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pitchFamily="18" charset="0"/>
              </a:rPr>
              <a:t>?—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前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pitchFamily="18" charset="0"/>
              </a:rPr>
              <a:t>484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）春秋时吴国大夫。名员，字子胥。楚国大夫伍奢次子。楚平王七年（公元前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pitchFamily="18" charset="0"/>
              </a:rPr>
              <a:t>522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年）伍奢被杀，子胥历经宋郑等国入吴。后帮助阖阁刺杀吴王僚，夺取王位，整军经武，国势日盛。不久，又攻破楚国，以功封于申，又称申胥。吴王夫差时，劝王拒绝越国求和并停止伐齐，渐被疏远。后，吴王夫差拘囚越王勾践，他劝夫差杀勾践以免后患。夫差不听，最后赐剑命他自杀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文本框 20485">
            <a:hlinkClick r:id="rId2" action="ppaction://hlinksldjump"/>
          </p:cNvPr>
          <p:cNvSpPr txBox="1"/>
          <p:nvPr/>
        </p:nvSpPr>
        <p:spPr>
          <a:xfrm>
            <a:off x="8305800" y="4419600"/>
            <a:ext cx="549275" cy="1676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6" name="图片 21505" descr="YL04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36612" y="0"/>
            <a:ext cx="9980612" cy="6824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文本框 21506"/>
          <p:cNvSpPr txBox="1"/>
          <p:nvPr/>
        </p:nvSpPr>
        <p:spPr>
          <a:xfrm>
            <a:off x="762000" y="762000"/>
            <a:ext cx="3429000" cy="5087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4000">
                <a:latin typeface="Times New Roman" panose="02020603050405020304" pitchFamily="18" charset="0"/>
              </a:rPr>
              <a:t>6 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乱曰：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鸾鸟凤皇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，日以远兮。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燕雀乌鹊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巢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堂坛兮。露申辛夷，死林薄兮。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腥臊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并御，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芳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不得薄兮。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阴阳易位</a:t>
            </a:r>
            <a:r>
              <a:rPr lang="zh-CN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，时不当兮。怀信侘傺，忽乎吾将行兮。</a:t>
            </a:r>
            <a:endParaRPr lang="zh-CN" altLang="en-US" sz="3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4876800" y="838200"/>
            <a:ext cx="4038600" cy="5381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5000"/>
              </a:lnSpc>
              <a:spcBef>
                <a:spcPct val="20000"/>
              </a:spcBef>
            </a:pPr>
            <a:r>
              <a:rPr lang="zh-CN" altLang="en-US" sz="2000">
                <a:latin typeface="Times New Roman" panose="02020603050405020304" pitchFamily="18" charset="0"/>
              </a:rPr>
              <a:t>       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尾声：鸾鸟和凤皇，一天天地飞远了（忠臣，贤士一天天地被疏远了）。燕雀乌鹊，在朝廷祭坛上筑巢搭窝啊（奸臣，小人却把持着朝政）。露申辛夷这些芳香的草死在了荒野间草木丛生的地方啊（忠臣、贤士被疏远，放逐，将在这边远的地方了结一生。）腥臊肮脏的东西都派上了用场，芳香的东西却不能接近（奸臣、小人受到重用，忠臣，贤士却被排挤）。自然界极端混乱（楚国政治混乱），我生不逢时啊。我怀着一片忠诚，却不得志，我将飘然远行了啊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1509" name="文本框 21508">
            <a:hlinkClick r:id="rId2" action="ppaction://hlinksldjump"/>
          </p:cNvPr>
          <p:cNvSpPr txBox="1"/>
          <p:nvPr/>
        </p:nvSpPr>
        <p:spPr>
          <a:xfrm>
            <a:off x="4327525" y="609600"/>
            <a:ext cx="549275" cy="5943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0" name="文本框 21509">
            <a:hlinkClick r:id="rId3" action="ppaction://hlinksldjump"/>
          </p:cNvPr>
          <p:cNvSpPr txBox="1"/>
          <p:nvPr/>
        </p:nvSpPr>
        <p:spPr>
          <a:xfrm>
            <a:off x="2971800" y="8382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1" name="文本框 21510">
            <a:hlinkClick r:id="rId4" action="ppaction://hlinksldjump"/>
          </p:cNvPr>
          <p:cNvSpPr txBox="1"/>
          <p:nvPr/>
        </p:nvSpPr>
        <p:spPr>
          <a:xfrm>
            <a:off x="1066800" y="9144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2" name="文本框 21511">
            <a:hlinkClick r:id="rId3" action="ppaction://hlinksldjump"/>
          </p:cNvPr>
          <p:cNvSpPr txBox="1"/>
          <p:nvPr/>
        </p:nvSpPr>
        <p:spPr>
          <a:xfrm>
            <a:off x="685800" y="14478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3" name="文本框 21512">
            <a:hlinkClick r:id="rId3" action="ppaction://hlinksldjump"/>
          </p:cNvPr>
          <p:cNvSpPr txBox="1"/>
          <p:nvPr/>
        </p:nvSpPr>
        <p:spPr>
          <a:xfrm>
            <a:off x="762000" y="19812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4" name="文本框 21513">
            <a:hlinkClick r:id="rId5" action="ppaction://hlinksldjump"/>
          </p:cNvPr>
          <p:cNvSpPr txBox="1"/>
          <p:nvPr/>
        </p:nvSpPr>
        <p:spPr>
          <a:xfrm>
            <a:off x="2819400" y="1905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5" name="文本框 21514">
            <a:hlinkClick r:id="rId5" action="ppaction://hlinksldjump"/>
          </p:cNvPr>
          <p:cNvSpPr txBox="1"/>
          <p:nvPr/>
        </p:nvSpPr>
        <p:spPr>
          <a:xfrm>
            <a:off x="2895600" y="28194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6" name="文本框 21515">
            <a:hlinkClick r:id="rId5" action="ppaction://hlinksldjump"/>
          </p:cNvPr>
          <p:cNvSpPr txBox="1"/>
          <p:nvPr/>
        </p:nvSpPr>
        <p:spPr>
          <a:xfrm>
            <a:off x="2057400" y="33528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1517" name="文本框 21516">
            <a:hlinkClick r:id="rId5" action="ppaction://hlinksldjump"/>
          </p:cNvPr>
          <p:cNvSpPr txBox="1"/>
          <p:nvPr/>
        </p:nvSpPr>
        <p:spPr>
          <a:xfrm>
            <a:off x="1676400" y="3962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4097" descr="C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文本框 4098"/>
          <p:cNvSpPr txBox="1"/>
          <p:nvPr/>
        </p:nvSpPr>
        <p:spPr>
          <a:xfrm>
            <a:off x="746125" y="2492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endParaRPr lang="zh-CN" altLang="en-US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文本框 4099"/>
          <p:cNvSpPr txBox="1"/>
          <p:nvPr/>
        </p:nvSpPr>
        <p:spPr>
          <a:xfrm>
            <a:off x="1600200" y="5638800"/>
            <a:ext cx="12065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2" tooltip="hgfhgfjfj" action="ppaction://hlinksldjump"/>
              </a:rPr>
              <a:t>学习目标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1" name="文本框 4100"/>
          <p:cNvSpPr txBox="1"/>
          <p:nvPr/>
        </p:nvSpPr>
        <p:spPr>
          <a:xfrm>
            <a:off x="898525" y="858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endParaRPr lang="zh-CN" altLang="en-US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文本框 4101"/>
          <p:cNvSpPr txBox="1"/>
          <p:nvPr/>
        </p:nvSpPr>
        <p:spPr>
          <a:xfrm>
            <a:off x="4343400" y="5638800"/>
            <a:ext cx="9906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just"/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隶书" pitchFamily="49" charset="-122"/>
                <a:hlinkClick r:id="rId3" action="ppaction://hlinksldjump"/>
              </a:rPr>
              <a:t>行程图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3" name="文本框 4102"/>
          <p:cNvSpPr txBox="1"/>
          <p:nvPr/>
        </p:nvSpPr>
        <p:spPr>
          <a:xfrm>
            <a:off x="304800" y="5638800"/>
            <a:ext cx="12192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just"/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隶书" pitchFamily="49" charset="-122"/>
                <a:hlinkClick r:id="rId4" action="ppaction://hlinksldjump"/>
              </a:rPr>
              <a:t>作者介绍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4" name="文本框 4103"/>
          <p:cNvSpPr txBox="1"/>
          <p:nvPr/>
        </p:nvSpPr>
        <p:spPr>
          <a:xfrm>
            <a:off x="5486400" y="5638800"/>
            <a:ext cx="12954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5" action="ppaction://hlinksldjump"/>
              </a:rPr>
              <a:t>涉江纪行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5" name="文本框 4104"/>
          <p:cNvSpPr txBox="1"/>
          <p:nvPr/>
        </p:nvSpPr>
        <p:spPr>
          <a:xfrm>
            <a:off x="2895600" y="5638800"/>
            <a:ext cx="12954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solidFill>
                  <a:srgbClr val="FF0066"/>
                </a:solidFill>
                <a:latin typeface="Times New Roman" panose="02020603050405020304" pitchFamily="18" charset="0"/>
                <a:ea typeface="隶书" pitchFamily="49" charset="-122"/>
                <a:hlinkClick r:id="rId6" action="ppaction://hlinksldjump"/>
              </a:rPr>
              <a:t>时代背景</a:t>
            </a:r>
            <a:endParaRPr lang="zh-CN" altLang="en-US" sz="2000">
              <a:solidFill>
                <a:srgbClr val="FF0066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6" name="文本框 4105"/>
          <p:cNvSpPr txBox="1"/>
          <p:nvPr/>
        </p:nvSpPr>
        <p:spPr>
          <a:xfrm>
            <a:off x="304800" y="6172200"/>
            <a:ext cx="12192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7" action="ppaction://hlinksldjump"/>
              </a:rPr>
              <a:t>篇章结构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7" name="文本框 4106"/>
          <p:cNvSpPr txBox="1"/>
          <p:nvPr/>
        </p:nvSpPr>
        <p:spPr>
          <a:xfrm>
            <a:off x="1676400" y="6172200"/>
            <a:ext cx="9906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8" action="ppaction://hlinksldjump"/>
              </a:rPr>
              <a:t>第一段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08" name="文本框 4107"/>
          <p:cNvSpPr txBox="1"/>
          <p:nvPr/>
        </p:nvSpPr>
        <p:spPr>
          <a:xfrm>
            <a:off x="3657600" y="50292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109" name="文本框 4108"/>
          <p:cNvSpPr txBox="1"/>
          <p:nvPr/>
        </p:nvSpPr>
        <p:spPr>
          <a:xfrm>
            <a:off x="2895600" y="6172200"/>
            <a:ext cx="12954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9" action="ppaction://hlinksldjump"/>
              </a:rPr>
              <a:t>二、三段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10" name="文本框 4109"/>
          <p:cNvSpPr txBox="1"/>
          <p:nvPr/>
        </p:nvSpPr>
        <p:spPr>
          <a:xfrm>
            <a:off x="4343400" y="6172200"/>
            <a:ext cx="9906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10" action="ppaction://hlinksldjump"/>
              </a:rPr>
              <a:t>第四段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11" name="文本框 4110"/>
          <p:cNvSpPr txBox="1"/>
          <p:nvPr/>
        </p:nvSpPr>
        <p:spPr>
          <a:xfrm>
            <a:off x="5638800" y="6172200"/>
            <a:ext cx="9906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11" action="ppaction://hlinksldjump"/>
              </a:rPr>
              <a:t>第五段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12" name="文本框 4111"/>
          <p:cNvSpPr txBox="1"/>
          <p:nvPr/>
        </p:nvSpPr>
        <p:spPr>
          <a:xfrm>
            <a:off x="6934200" y="6172200"/>
            <a:ext cx="9906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12" action="ppaction://hlinksldjump"/>
              </a:rPr>
              <a:t>第六段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4113" name="文本框 4112"/>
          <p:cNvSpPr txBox="1"/>
          <p:nvPr/>
        </p:nvSpPr>
        <p:spPr>
          <a:xfrm>
            <a:off x="6934200" y="5638800"/>
            <a:ext cx="1219200" cy="3968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latin typeface="Times New Roman" panose="02020603050405020304" pitchFamily="18" charset="0"/>
                <a:ea typeface="隶书" pitchFamily="49" charset="-122"/>
                <a:hlinkClick r:id="rId13" action="ppaction://hlinksldjump"/>
              </a:rPr>
              <a:t>艺术手法</a:t>
            </a:r>
            <a:endParaRPr lang="zh-CN" altLang="en-US" sz="2000">
              <a:latin typeface="Times New Roman" panose="02020603050405020304" pitchFamily="18" charset="0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图片 22529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文本框 22530"/>
          <p:cNvSpPr txBox="1"/>
          <p:nvPr/>
        </p:nvSpPr>
        <p:spPr>
          <a:xfrm>
            <a:off x="2133600" y="609600"/>
            <a:ext cx="6477000" cy="3257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鸾鸟凤皇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比喻贤士、忠臣。鸾鸟，即鸾，传说中的神鸟，有彩色羽毛，鸣叫声如奏乐。凤皇，即凤凰，古代传说中的百鸟之王，羽毛美丽，雄为凤，雌为凰。下文的“露申辛夷”也是比喻贤士、忠臣。总之，作者用神彩之鸟，芳香之花这类美好的事物比喻贤士、忠臣，比喻即新奇又贴切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2057400" y="3810000"/>
            <a:ext cx="6400800" cy="1797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燕雀乌鹊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比喻小人佞臣。燕雀乌鹊，都是鸟名。作者用鸣嗓的小鸟一类事物作比，比喻鲜明，深刻。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2133600" y="4800600"/>
            <a:ext cx="6400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2534" name="文本框 22533">
            <a:hlinkClick r:id="rId2" action="ppaction://hlinksldjump"/>
          </p:cNvPr>
          <p:cNvSpPr txBox="1"/>
          <p:nvPr/>
        </p:nvSpPr>
        <p:spPr>
          <a:xfrm>
            <a:off x="8305800" y="4419600"/>
            <a:ext cx="549275" cy="1828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图片 23553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5" name="文本框 23554"/>
          <p:cNvSpPr txBox="1"/>
          <p:nvPr/>
        </p:nvSpPr>
        <p:spPr>
          <a:xfrm>
            <a:off x="2057400" y="609600"/>
            <a:ext cx="6400800" cy="1519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巢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 筑巢的意思，各词用作动词。“巢堂坛兮”，在朝廷上筑巢。一个巢字把对奸佞把持朝政的愤恨与蔑视感情写了出来。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文本框 23555"/>
          <p:cNvSpPr txBox="1"/>
          <p:nvPr/>
        </p:nvSpPr>
        <p:spPr>
          <a:xfrm>
            <a:off x="2057400" y="2133600"/>
            <a:ext cx="6172200" cy="1443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4.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腥臊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又腥又臊的东西，形容词用作名词，比喻小人佞臣。这个比喻突出了奸佞丑恶的本质，流露了诗人的厌恶之情。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2133600" y="3657600"/>
            <a:ext cx="6324600" cy="896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5.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芳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芳香的东西，形容词用作名词。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2057400" y="4572000"/>
            <a:ext cx="6096000" cy="1208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6.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阴阳易位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85000"/>
              </a:lnSpc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自然界极度混乱的现象。这里用来比喻当时楚国政治混乱的现象。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9" name="文本框 23558">
            <a:hlinkClick r:id="rId2" action="ppaction://hlinksldjump"/>
          </p:cNvPr>
          <p:cNvSpPr txBox="1"/>
          <p:nvPr/>
        </p:nvSpPr>
        <p:spPr>
          <a:xfrm>
            <a:off x="8382000" y="4419600"/>
            <a:ext cx="549275" cy="1752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  <p:bldP spid="23557" grpId="0" animBg="1"/>
      <p:bldP spid="235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图片 24577" descr="S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79" name="文本框 24578"/>
          <p:cNvSpPr txBox="1"/>
          <p:nvPr/>
        </p:nvSpPr>
        <p:spPr>
          <a:xfrm>
            <a:off x="1981200" y="830263"/>
            <a:ext cx="6629400" cy="1889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latin typeface="Times New Roman" panose="02020603050405020304" pitchFamily="18" charset="0"/>
              </a:rPr>
              <a:t>1.</a:t>
            </a:r>
            <a:r>
              <a:rPr lang="zh-CN" altLang="en-US">
                <a:latin typeface="Times New Roman" panose="02020603050405020304" pitchFamily="18" charset="0"/>
              </a:rPr>
              <a:t>屈原开创了我国诗歌浪漫主义传统，从</a:t>
            </a:r>
            <a:r>
              <a:rPr lang="en-US" altLang="zh-CN">
                <a:latin typeface="Times New Roman" panose="02020603050405020304" pitchFamily="18" charset="0"/>
              </a:rPr>
              <a:t>《</a:t>
            </a:r>
            <a:r>
              <a:rPr lang="zh-CN" altLang="en-US">
                <a:latin typeface="Times New Roman" panose="02020603050405020304" pitchFamily="18" charset="0"/>
              </a:rPr>
              <a:t>涉江</a:t>
            </a:r>
            <a:r>
              <a:rPr lang="en-US" altLang="zh-CN">
                <a:latin typeface="Times New Roman" panose="02020603050405020304" pitchFamily="18" charset="0"/>
              </a:rPr>
              <a:t>》</a:t>
            </a:r>
            <a:r>
              <a:rPr lang="zh-CN" altLang="en-US">
                <a:latin typeface="Times New Roman" panose="02020603050405020304" pitchFamily="18" charset="0"/>
              </a:rPr>
              <a:t>看，哪些地方具有浪漫主义色彩？</a:t>
            </a:r>
            <a:endParaRPr lang="zh-CN" altLang="en-US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“驾青虬”、“骖白螭”、“游瑶圃”、“食玉英”等想象瑰丽多姿，“鸾鸟凤皇”、“燕雀乌鹊”等比喻生动，夸张象征手法并用，全诗激情澎湃，辞章华美，富有浪漫主义色彩。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文本框 24579"/>
          <p:cNvSpPr txBox="1"/>
          <p:nvPr/>
        </p:nvSpPr>
        <p:spPr>
          <a:xfrm>
            <a:off x="2057400" y="2819400"/>
            <a:ext cx="6324600" cy="2781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</a:rPr>
              <a:t>2.</a:t>
            </a:r>
            <a:r>
              <a:rPr lang="zh-CN" altLang="en-US">
                <a:latin typeface="Times New Roman" panose="02020603050405020304" pitchFamily="18" charset="0"/>
              </a:rPr>
              <a:t>这是一首抒情诗，诗人是用哪些方式来抒发自己的感情的？</a:t>
            </a:r>
            <a:endParaRPr lang="zh-CN" altLang="en-US">
              <a:latin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 </a:t>
            </a:r>
            <a:r>
              <a:rPr lang="zh-CN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一、借景抒情，由景生情，情景相生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。如第二段的“乘鄂渚而反顾”，第四段关于溆浦的景物描写。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 </a:t>
            </a:r>
            <a:r>
              <a:rPr lang="zh-CN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二、借助形象抒情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。如作者以四个历史人物自比。</a:t>
            </a:r>
            <a:endParaRPr lang="zh-CN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三、直抒胸臆。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如穿插在景物渲染和形象比喻之间的一些直接述志的句子，都十分有力地传递出诗人忠贞爱国的心声。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1" name="文本框 24580">
            <a:hlinkClick r:id="rId2" action="ppaction://hlinksldjump"/>
          </p:cNvPr>
          <p:cNvSpPr txBox="1"/>
          <p:nvPr/>
        </p:nvSpPr>
        <p:spPr>
          <a:xfrm>
            <a:off x="8382000" y="4495800"/>
            <a:ext cx="549275" cy="1676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图片 25601" descr="S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文本框 25602"/>
          <p:cNvSpPr txBox="1"/>
          <p:nvPr/>
        </p:nvSpPr>
        <p:spPr>
          <a:xfrm>
            <a:off x="1981200" y="28194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latin typeface="Times New Roman" panose="02020603050405020304" pitchFamily="18" charset="0"/>
              </a:rPr>
              <a:t>乘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  <p:sp>
        <p:nvSpPr>
          <p:cNvPr id="25604" name="左大括号 25603"/>
          <p:cNvSpPr/>
          <p:nvPr/>
        </p:nvSpPr>
        <p:spPr>
          <a:xfrm>
            <a:off x="2514600" y="762000"/>
            <a:ext cx="457200" cy="4724400"/>
          </a:xfrm>
          <a:prstGeom prst="leftBrace">
            <a:avLst>
              <a:gd name="adj1" fmla="val 86111"/>
              <a:gd name="adj2" fmla="val 50000"/>
            </a:avLst>
          </a:prstGeom>
          <a:noFill/>
          <a:ln w="317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5" name="文本框 25604"/>
          <p:cNvSpPr txBox="1"/>
          <p:nvPr/>
        </p:nvSpPr>
        <p:spPr>
          <a:xfrm>
            <a:off x="2895600" y="3200400"/>
            <a:ext cx="2057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D. 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从乘韦先，   牛十二犒师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6" name="文本框 25605"/>
          <p:cNvSpPr txBox="1"/>
          <p:nvPr/>
        </p:nvSpPr>
        <p:spPr>
          <a:xfrm>
            <a:off x="2895600" y="2438400"/>
            <a:ext cx="2590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C. 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致万乘之势，  序八州而朝同列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7" name="文本框 25606"/>
          <p:cNvSpPr txBox="1"/>
          <p:nvPr/>
        </p:nvSpPr>
        <p:spPr>
          <a:xfrm>
            <a:off x="2819400" y="1524000"/>
            <a:ext cx="2819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乘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舲船余上沅兮，   齐吴榜以击汰</a:t>
            </a:r>
            <a:endParaRPr lang="zh-CN" altLang="en-US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5608" name="文本框 25607"/>
          <p:cNvSpPr txBox="1"/>
          <p:nvPr/>
        </p:nvSpPr>
        <p:spPr>
          <a:xfrm>
            <a:off x="2971800" y="4800600"/>
            <a:ext cx="2286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F. 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乃请宾客， 约车骑百余乘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9" name="文本框 25608"/>
          <p:cNvSpPr txBox="1"/>
          <p:nvPr/>
        </p:nvSpPr>
        <p:spPr>
          <a:xfrm>
            <a:off x="2819400" y="685800"/>
            <a:ext cx="2895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宋体" panose="02010600030101010101" pitchFamily="2" charset="-122"/>
              </a:rPr>
              <a:t>A.</a:t>
            </a:r>
            <a:r>
              <a:rPr lang="zh-CN" altLang="en-US">
                <a:solidFill>
                  <a:srgbClr val="0000FF"/>
                </a:solidFill>
                <a:latin typeface="宋体" panose="02010600030101010101" pitchFamily="2" charset="-122"/>
              </a:rPr>
              <a:t>乘鄂渚而反顾兮，      欸秋冬之绪风</a:t>
            </a:r>
            <a:endParaRPr lang="zh-CN" altLang="en-US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5610" name="文本框 25609"/>
          <p:cNvSpPr txBox="1"/>
          <p:nvPr/>
        </p:nvSpPr>
        <p:spPr>
          <a:xfrm>
            <a:off x="2895600" y="3962400"/>
            <a:ext cx="2743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E. 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因利乘便，宰割  天下，分裂山河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1" name="文本框 25610"/>
          <p:cNvSpPr txBox="1"/>
          <p:nvPr/>
        </p:nvSpPr>
        <p:spPr>
          <a:xfrm>
            <a:off x="5257800" y="34290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数词，四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2" name="文本框 25611"/>
          <p:cNvSpPr txBox="1"/>
          <p:nvPr/>
        </p:nvSpPr>
        <p:spPr>
          <a:xfrm>
            <a:off x="5486400" y="25908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量词，辆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3" name="文本框 25612"/>
          <p:cNvSpPr txBox="1"/>
          <p:nvPr/>
        </p:nvSpPr>
        <p:spPr>
          <a:xfrm>
            <a:off x="5715000" y="16002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乘坐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4" name="文本框 25613"/>
          <p:cNvSpPr txBox="1"/>
          <p:nvPr/>
        </p:nvSpPr>
        <p:spPr>
          <a:xfrm>
            <a:off x="5181600" y="5105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量词，辆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5" name="文本框 25614"/>
          <p:cNvSpPr txBox="1"/>
          <p:nvPr/>
        </p:nvSpPr>
        <p:spPr>
          <a:xfrm>
            <a:off x="5715000" y="838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登上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6" name="文本框 25615"/>
          <p:cNvSpPr txBox="1"/>
          <p:nvPr/>
        </p:nvSpPr>
        <p:spPr>
          <a:xfrm>
            <a:off x="5715000" y="4267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凭借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25617" name="文本框 25616">
            <a:hlinkClick r:id="rId2" action="ppaction://hlinksldjump"/>
          </p:cNvPr>
          <p:cNvSpPr txBox="1"/>
          <p:nvPr/>
        </p:nvSpPr>
        <p:spPr>
          <a:xfrm>
            <a:off x="8305800" y="4495800"/>
            <a:ext cx="549275" cy="1752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6" name="图片 26625" descr="XJ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图片 27649" descr="C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1" name="文本框 27650"/>
          <p:cNvSpPr txBox="1"/>
          <p:nvPr/>
        </p:nvSpPr>
        <p:spPr>
          <a:xfrm>
            <a:off x="457200" y="525463"/>
            <a:ext cx="7924800" cy="4659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latin typeface="Times New Roman" panose="02020603050405020304" pitchFamily="18" charset="0"/>
              </a:rPr>
              <a:t>这首诗是篇抒发悲情的作品，为什么要从“余幼好此奇服”写起？“奇服”指的是什么？这一段关于“奇服”的描写在诗中起什么作用？</a:t>
            </a:r>
            <a:endParaRPr lang="zh-CN" altLang="en-US" sz="28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 本诗开头用“余幼好此奇服”领起全篇，是诗人塑造自我形象，表现自已的志行高洁的独特性格，同时也用以揭示自已的理想与客观现实的尖锐矛盾。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“奇服”是一种比喻，象征着诗人的美好品质和对崇高理想的追求。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Times New Roman" panose="02020603050405020304" pitchFamily="18" charset="0"/>
              </a:rPr>
              <a:t>       关于“奇服”的描写，带起了全诗，点明了全诗的主旨。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4" name="图片 28673" descr="FE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9698" name="图片 29697" descr="FEN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5121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>
          <a:xfrm>
            <a:off x="2057400" y="838200"/>
            <a:ext cx="6400800" cy="4572000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一、学习屈原为理想而至死不渝的崇高品格和伟大的爱国主义精神。</a:t>
            </a:r>
            <a:endParaRPr lang="zh-CN" altLang="en-US" sz="2400" b="1" kern="1200" baseline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二、学习运用想象、比喻、衬托等手法来塑造艺术形象表达情感。</a:t>
            </a:r>
            <a:endParaRPr lang="zh-CN" altLang="en-US" sz="2400" b="1" kern="1200" baseline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三、学习情景交融的艺术技巧，认识浪漫主义的创作手法。</a:t>
            </a:r>
            <a:endParaRPr lang="zh-CN" altLang="en-US" sz="2400" b="1" kern="1200" baseline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四、掌握本文陆离、比、齐、哀、济、乘、容与、淹、霰、固、终、穷、以、董、御、薄、侘傺等词语的含义和用法。</a:t>
            </a:r>
            <a:endParaRPr lang="zh-CN" altLang="en-US" sz="2400" b="1" kern="1200" baseline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 defTabSz="914400">
              <a:buClrTx/>
              <a:buSzTx/>
              <a:buFontTx/>
            </a:pPr>
            <a:r>
              <a:rPr lang="zh-CN" altLang="en-US" sz="2400" b="1" kern="1200" baseline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五、了解本文的句式特点及“兮”字的作用。</a:t>
            </a:r>
            <a:endParaRPr lang="zh-CN" altLang="en-US" sz="2400" b="1" kern="1200" baseline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4" name="文本框 5123">
            <a:hlinkClick r:id="rId2" action="ppaction://hlinksldjump"/>
          </p:cNvPr>
          <p:cNvSpPr txBox="1"/>
          <p:nvPr/>
        </p:nvSpPr>
        <p:spPr>
          <a:xfrm>
            <a:off x="609600" y="1600200"/>
            <a:ext cx="854075" cy="280352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l"/>
            <a:r>
              <a:rPr lang="zh-CN" altLang="en-US" sz="440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itchFamily="49" charset="-122"/>
              </a:rPr>
              <a:t>学 习 目 标</a:t>
            </a:r>
            <a:endParaRPr lang="zh-CN" altLang="en-US" sz="4400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5125" name="文本框 5124">
            <a:hlinkClick r:id="rId2" action="ppaction://hlinksldjump"/>
          </p:cNvPr>
          <p:cNvSpPr txBox="1"/>
          <p:nvPr/>
        </p:nvSpPr>
        <p:spPr>
          <a:xfrm>
            <a:off x="8077200" y="4419600"/>
            <a:ext cx="549275" cy="1752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CJ11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右箭头 6146"/>
          <p:cNvSpPr/>
          <p:nvPr/>
        </p:nvSpPr>
        <p:spPr>
          <a:xfrm rot="20520000">
            <a:off x="1743075" y="4892675"/>
            <a:ext cx="2514600" cy="2286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48" name="下箭头 6147"/>
          <p:cNvSpPr/>
          <p:nvPr/>
        </p:nvSpPr>
        <p:spPr>
          <a:xfrm rot="4080000">
            <a:off x="5387975" y="2459038"/>
            <a:ext cx="195263" cy="762000"/>
          </a:xfrm>
          <a:prstGeom prst="downArrow">
            <a:avLst>
              <a:gd name="adj1" fmla="val 50000"/>
              <a:gd name="adj2" fmla="val 97560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49" name="下箭头 6148"/>
          <p:cNvSpPr/>
          <p:nvPr/>
        </p:nvSpPr>
        <p:spPr>
          <a:xfrm rot="3960000">
            <a:off x="3827463" y="2354263"/>
            <a:ext cx="228600" cy="2366962"/>
          </a:xfrm>
          <a:prstGeom prst="downArrow">
            <a:avLst>
              <a:gd name="adj1" fmla="val 50000"/>
              <a:gd name="adj2" fmla="val 258854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0" name="右箭头 6149"/>
          <p:cNvSpPr/>
          <p:nvPr/>
        </p:nvSpPr>
        <p:spPr>
          <a:xfrm rot="21120000">
            <a:off x="3429000" y="2057400"/>
            <a:ext cx="1828800" cy="228600"/>
          </a:xfrm>
          <a:prstGeom prst="rightArrow">
            <a:avLst>
              <a:gd name="adj1" fmla="val 50000"/>
              <a:gd name="adj2" fmla="val 200000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1" name="下箭头 6150"/>
          <p:cNvSpPr/>
          <p:nvPr/>
        </p:nvSpPr>
        <p:spPr>
          <a:xfrm rot="3420000">
            <a:off x="1833563" y="3576638"/>
            <a:ext cx="250825" cy="1936750"/>
          </a:xfrm>
          <a:prstGeom prst="downArrow">
            <a:avLst>
              <a:gd name="adj1" fmla="val 50000"/>
              <a:gd name="adj2" fmla="val 193037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2" name="下弧形箭头 6151"/>
          <p:cNvSpPr/>
          <p:nvPr/>
        </p:nvSpPr>
        <p:spPr>
          <a:xfrm rot="960000">
            <a:off x="1066800" y="5257800"/>
            <a:ext cx="674688" cy="214313"/>
          </a:xfrm>
          <a:prstGeom prst="curvedUpArrow">
            <a:avLst>
              <a:gd name="adj1" fmla="val 62962"/>
              <a:gd name="adj2" fmla="val 125925"/>
              <a:gd name="adj3" fmla="val 33333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3" name="上弧形箭头 6152"/>
          <p:cNvSpPr/>
          <p:nvPr/>
        </p:nvSpPr>
        <p:spPr>
          <a:xfrm rot="1560000">
            <a:off x="5486400" y="2127250"/>
            <a:ext cx="822325" cy="225425"/>
          </a:xfrm>
          <a:prstGeom prst="curvedDownArrow">
            <a:avLst>
              <a:gd name="adj1" fmla="val 72957"/>
              <a:gd name="adj2" fmla="val 145915"/>
              <a:gd name="adj3" fmla="val 33333"/>
            </a:avLst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7169" descr="CJ11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图片 7170" descr="I018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lum bright="6000" contrast="-60001"/>
          </a:blip>
          <a:stretch>
            <a:fillRect/>
          </a:stretch>
        </p:blipFill>
        <p:spPr>
          <a:xfrm>
            <a:off x="8458200" y="6156325"/>
            <a:ext cx="365125" cy="346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8193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文本框 8194"/>
          <p:cNvSpPr txBox="1"/>
          <p:nvPr/>
        </p:nvSpPr>
        <p:spPr>
          <a:xfrm>
            <a:off x="2057400" y="685800"/>
            <a:ext cx="6477000" cy="5089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>
                <a:solidFill>
                  <a:schemeClr val="accent2"/>
                </a:solidFill>
                <a:latin typeface="Times New Roman" panose="02020603050405020304" pitchFamily="18" charset="0"/>
              </a:rPr>
              <a:t>       </a:t>
            </a:r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>
                <a:latin typeface="Times New Roman" panose="02020603050405020304" pitchFamily="18" charset="0"/>
                <a:ea typeface="隶书" pitchFamily="49" charset="-122"/>
              </a:rPr>
              <a:t>作者介绍</a:t>
            </a:r>
            <a:endParaRPr lang="zh-CN" altLang="en-US" sz="3200">
              <a:latin typeface="Times New Roman" panose="02020603050405020304" pitchFamily="18" charset="0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   屈原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是战国时的政治家，我国历史上伟大的爱国主义诗人。名平，字原，楚国人，传说为湖北秭归县人。曾任楚国左徒、三闾大夫等职。他学识丰富，具有远大的政治理想，主张对内革新政治，对外联齐抗秦。曾辅佐怀王图议国事，处理内政、应对诸侯。但遭以上官大夫靳尚和令尹子兰为代表的反动贵族和亲秦派的诽谤、进谗，被两次流放，长达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30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年之久。公元前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278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年春，秦将白起攻破楚国都城郢都，屈原遂于当年夏历五月初五怀石投汨罗江而死，以身殓国。屈原在流放生活中接近人民，在吸收民间文学营养的基础上，创造出“骚”这一新文学形式。他流传下来的作品主要有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离骚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九歌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九章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天问</a:t>
            </a:r>
            <a:r>
              <a:rPr lang="en-US" altLang="zh-CN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00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等。屈原诗歌的爱国主义思想和浪漫主义的创作方法，对后世文学产生了极为深远的影响。</a:t>
            </a:r>
            <a:endParaRPr lang="zh-CN" altLang="en-US" sz="2000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8196" name="图片 8195"/>
          <p:cNvPicPr>
            <a:picLocks noChangeAspect="1"/>
          </p:cNvPicPr>
          <p:nvPr/>
        </p:nvPicPr>
        <p:blipFill>
          <a:blip r:embed="rId2">
            <a:lum bright="12000" contrast="18000"/>
          </a:blip>
          <a:stretch>
            <a:fillRect/>
          </a:stretch>
        </p:blipFill>
        <p:spPr>
          <a:xfrm>
            <a:off x="304800" y="533400"/>
            <a:ext cx="1466850" cy="525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文本框 8196"/>
          <p:cNvSpPr txBox="1"/>
          <p:nvPr/>
        </p:nvSpPr>
        <p:spPr>
          <a:xfrm>
            <a:off x="8305800" y="4572000"/>
            <a:ext cx="549275" cy="1295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198" name="文本框 8197">
            <a:hlinkClick r:id="rId3" action="ppaction://hlinksldjump"/>
          </p:cNvPr>
          <p:cNvSpPr txBox="1"/>
          <p:nvPr/>
        </p:nvSpPr>
        <p:spPr>
          <a:xfrm>
            <a:off x="8305800" y="4648200"/>
            <a:ext cx="549275" cy="1295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3" end="3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charRg st="13" end="3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9217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文本框 9218"/>
          <p:cNvSpPr txBox="1"/>
          <p:nvPr/>
        </p:nvSpPr>
        <p:spPr>
          <a:xfrm>
            <a:off x="149225" y="1539875"/>
            <a:ext cx="1143000" cy="1160463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just">
              <a:spcBef>
                <a:spcPct val="50000"/>
              </a:spcBef>
            </a:pPr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涉 江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原 因</a:t>
            </a:r>
            <a:r>
              <a:rPr lang="zh-CN" altLang="en-US" sz="2800">
                <a:latin typeface="Times New Roman" panose="02020603050405020304" pitchFamily="18" charset="0"/>
              </a:rPr>
              <a:t> 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1901825" y="1752600"/>
            <a:ext cx="98425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到 达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鄂 渚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3629025" y="1658938"/>
            <a:ext cx="98425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溯 沅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而 上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5324475" y="1676400"/>
            <a:ext cx="98425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进 入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溆 浦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6934200" y="1600200"/>
            <a:ext cx="990600" cy="9461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涉 江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 sz="2800">
                <a:solidFill>
                  <a:srgbClr val="000066"/>
                </a:solidFill>
                <a:latin typeface="Times New Roman" panose="02020603050405020304" pitchFamily="18" charset="0"/>
              </a:rPr>
              <a:t>感 慨</a:t>
            </a:r>
            <a:endParaRPr lang="zh-CN" altLang="en-US" sz="28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0" y="4038600"/>
            <a:ext cx="14160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余好奇服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世莫余知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5" name="文本框 9224"/>
          <p:cNvSpPr txBox="1"/>
          <p:nvPr/>
        </p:nvSpPr>
        <p:spPr>
          <a:xfrm>
            <a:off x="1524000" y="4038600"/>
            <a:ext cx="14160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反顾郢都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欸叹绪凤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6" name="文本框 9225"/>
          <p:cNvSpPr txBox="1"/>
          <p:nvPr/>
        </p:nvSpPr>
        <p:spPr>
          <a:xfrm>
            <a:off x="3124200" y="4038600"/>
            <a:ext cx="14160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余心端直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僻远何伤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文本框 9226"/>
          <p:cNvSpPr txBox="1"/>
          <p:nvPr/>
        </p:nvSpPr>
        <p:spPr>
          <a:xfrm>
            <a:off x="4648200" y="4038600"/>
            <a:ext cx="14160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幽暗荒凉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不知所如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8" name="文本框 9227"/>
          <p:cNvSpPr txBox="1"/>
          <p:nvPr/>
        </p:nvSpPr>
        <p:spPr>
          <a:xfrm>
            <a:off x="6172200" y="4038600"/>
            <a:ext cx="141605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愁苦终穷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董道不豫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文本框 9228"/>
          <p:cNvSpPr txBox="1"/>
          <p:nvPr/>
        </p:nvSpPr>
        <p:spPr>
          <a:xfrm>
            <a:off x="7620000" y="4038600"/>
            <a:ext cx="1524000" cy="1309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阴阳易位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</a:rPr>
              <a:t>怀信将行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just"/>
            <a:endParaRPr lang="zh-CN" altLang="en-US" sz="3200">
              <a:latin typeface="Times New Roman" panose="02020603050405020304" pitchFamily="18" charset="0"/>
            </a:endParaRPr>
          </a:p>
        </p:txBody>
      </p:sp>
      <p:sp>
        <p:nvSpPr>
          <p:cNvPr id="9230" name="文本框 9229"/>
          <p:cNvSpPr txBox="1"/>
          <p:nvPr/>
        </p:nvSpPr>
        <p:spPr>
          <a:xfrm>
            <a:off x="3124200" y="228600"/>
            <a:ext cx="264160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just"/>
            <a:r>
              <a:rPr lang="zh-CN" altLang="en-US" sz="4800">
                <a:latin typeface="Times New Roman" panose="02020603050405020304" pitchFamily="18" charset="0"/>
                <a:ea typeface="隶书" pitchFamily="49" charset="-122"/>
              </a:rPr>
              <a:t>涉江纪行</a:t>
            </a:r>
            <a:endParaRPr lang="zh-CN" altLang="en-US" sz="480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9231" name="直接连接符 9230"/>
          <p:cNvSpPr/>
          <p:nvPr/>
        </p:nvSpPr>
        <p:spPr>
          <a:xfrm>
            <a:off x="1258888" y="2143125"/>
            <a:ext cx="7620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2" name="文本框 9231"/>
          <p:cNvSpPr txBox="1"/>
          <p:nvPr/>
        </p:nvSpPr>
        <p:spPr>
          <a:xfrm>
            <a:off x="2498725" y="1135063"/>
            <a:ext cx="184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9233" name="直接连接符 9232"/>
          <p:cNvSpPr/>
          <p:nvPr/>
        </p:nvSpPr>
        <p:spPr>
          <a:xfrm>
            <a:off x="7848600" y="2133600"/>
            <a:ext cx="762000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4" name="直接连接符 9233"/>
          <p:cNvSpPr/>
          <p:nvPr/>
        </p:nvSpPr>
        <p:spPr>
          <a:xfrm>
            <a:off x="8628063" y="2117725"/>
            <a:ext cx="0" cy="19050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5" name="直接连接符 9234"/>
          <p:cNvSpPr/>
          <p:nvPr/>
        </p:nvSpPr>
        <p:spPr>
          <a:xfrm>
            <a:off x="7239000" y="2667000"/>
            <a:ext cx="0" cy="1371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6" name="直接连接符 9235"/>
          <p:cNvSpPr/>
          <p:nvPr/>
        </p:nvSpPr>
        <p:spPr>
          <a:xfrm>
            <a:off x="2286000" y="2667000"/>
            <a:ext cx="0" cy="1371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7" name="直接连接符 9236"/>
          <p:cNvSpPr/>
          <p:nvPr/>
        </p:nvSpPr>
        <p:spPr>
          <a:xfrm>
            <a:off x="4038600" y="2667000"/>
            <a:ext cx="0" cy="1371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8" name="直接连接符 9237"/>
          <p:cNvSpPr/>
          <p:nvPr/>
        </p:nvSpPr>
        <p:spPr>
          <a:xfrm>
            <a:off x="5638800" y="2667000"/>
            <a:ext cx="0" cy="1371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9" name="直接连接符 9238"/>
          <p:cNvSpPr/>
          <p:nvPr/>
        </p:nvSpPr>
        <p:spPr>
          <a:xfrm>
            <a:off x="609600" y="2667000"/>
            <a:ext cx="0" cy="1371600"/>
          </a:xfrm>
          <a:prstGeom prst="line">
            <a:avLst/>
          </a:prstGeom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0" name="直接连接符 9239"/>
          <p:cNvSpPr/>
          <p:nvPr/>
        </p:nvSpPr>
        <p:spPr>
          <a:xfrm>
            <a:off x="6248400" y="2133600"/>
            <a:ext cx="7620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直接连接符 9240"/>
          <p:cNvSpPr/>
          <p:nvPr/>
        </p:nvSpPr>
        <p:spPr>
          <a:xfrm>
            <a:off x="4552950" y="2149475"/>
            <a:ext cx="8382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2" name="直接连接符 9241"/>
          <p:cNvSpPr/>
          <p:nvPr/>
        </p:nvSpPr>
        <p:spPr>
          <a:xfrm>
            <a:off x="2849563" y="2133600"/>
            <a:ext cx="8382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3" name="矩形 9242"/>
          <p:cNvSpPr/>
          <p:nvPr/>
        </p:nvSpPr>
        <p:spPr>
          <a:xfrm>
            <a:off x="133350" y="1600200"/>
            <a:ext cx="1149350" cy="1082675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4" name="矩形 9243"/>
          <p:cNvSpPr/>
          <p:nvPr/>
        </p:nvSpPr>
        <p:spPr>
          <a:xfrm>
            <a:off x="1978025" y="1676400"/>
            <a:ext cx="8382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5" name="矩形 9244"/>
          <p:cNvSpPr/>
          <p:nvPr/>
        </p:nvSpPr>
        <p:spPr>
          <a:xfrm>
            <a:off x="7010400" y="1600200"/>
            <a:ext cx="838200" cy="10668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6" name="矩形 9245"/>
          <p:cNvSpPr/>
          <p:nvPr/>
        </p:nvSpPr>
        <p:spPr>
          <a:xfrm>
            <a:off x="0" y="4038600"/>
            <a:ext cx="13716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7" name="矩形 9246"/>
          <p:cNvSpPr/>
          <p:nvPr/>
        </p:nvSpPr>
        <p:spPr>
          <a:xfrm>
            <a:off x="1600200" y="4038600"/>
            <a:ext cx="13716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8" name="矩形 9247"/>
          <p:cNvSpPr/>
          <p:nvPr/>
        </p:nvSpPr>
        <p:spPr>
          <a:xfrm>
            <a:off x="3200400" y="4038600"/>
            <a:ext cx="12954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9" name="矩形 9248"/>
          <p:cNvSpPr/>
          <p:nvPr/>
        </p:nvSpPr>
        <p:spPr>
          <a:xfrm>
            <a:off x="4724400" y="4038600"/>
            <a:ext cx="12954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50" name="矩形 9249"/>
          <p:cNvSpPr/>
          <p:nvPr/>
        </p:nvSpPr>
        <p:spPr>
          <a:xfrm>
            <a:off x="6248400" y="4038600"/>
            <a:ext cx="12954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51" name="矩形 9250"/>
          <p:cNvSpPr/>
          <p:nvPr/>
        </p:nvSpPr>
        <p:spPr>
          <a:xfrm>
            <a:off x="7696200" y="4038600"/>
            <a:ext cx="12192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52" name="矩形 9251"/>
          <p:cNvSpPr/>
          <p:nvPr/>
        </p:nvSpPr>
        <p:spPr>
          <a:xfrm>
            <a:off x="5400675" y="1676400"/>
            <a:ext cx="8382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53" name="矩形 9252"/>
          <p:cNvSpPr/>
          <p:nvPr/>
        </p:nvSpPr>
        <p:spPr>
          <a:xfrm>
            <a:off x="3705225" y="1658938"/>
            <a:ext cx="838200" cy="9906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9254" name="图片 9253" descr="N006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lum contrast="-42000"/>
          </a:blip>
          <a:stretch>
            <a:fillRect/>
          </a:stretch>
        </p:blipFill>
        <p:spPr>
          <a:xfrm flipV="1">
            <a:off x="8686800" y="6400800"/>
            <a:ext cx="457200" cy="457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 animBg="1"/>
      <p:bldP spid="9222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0241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9144000" cy="6884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文本框 10242"/>
          <p:cNvSpPr txBox="1"/>
          <p:nvPr/>
        </p:nvSpPr>
        <p:spPr>
          <a:xfrm>
            <a:off x="2057400" y="609600"/>
            <a:ext cx="6477000" cy="5491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b="0">
                <a:latin typeface="宋体" panose="02010600030101010101" pitchFamily="2" charset="-122"/>
              </a:rPr>
              <a:t>   </a:t>
            </a:r>
            <a:r>
              <a:rPr lang="en-US" altLang="zh-CN" sz="32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《</a:t>
            </a:r>
            <a:r>
              <a:rPr lang="zh-CN" altLang="en-US" sz="32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涉江</a:t>
            </a:r>
            <a:r>
              <a:rPr lang="en-US" altLang="zh-CN" sz="32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》</a:t>
            </a:r>
            <a:r>
              <a:rPr lang="zh-CN" altLang="en-US" sz="28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是屈原被第二次放逐江南时的作品。当时顷襄王以其弟子兰为令尹，彻底走上了对秦妥协投降的道路；主张联齐抗秦的屈原，更受到残酷的打击，再度被迁逐。他热爱祖国关心祖国的命运，很不愿偏处荒远之地。而后再被迁逐的残酷现实，又逼着他非走不可。主观炽热的爱国感情和客观残酷的现实的尖锐矛盾，撞击着诗人的心扉，也就构成了贯穿</a:t>
            </a:r>
            <a:r>
              <a:rPr lang="en-US" altLang="zh-CN" sz="28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《</a:t>
            </a:r>
            <a:r>
              <a:rPr lang="zh-CN" altLang="en-US" sz="28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涉江</a:t>
            </a:r>
            <a:r>
              <a:rPr lang="en-US" altLang="zh-CN" sz="28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》</a:t>
            </a:r>
            <a:r>
              <a:rPr lang="zh-CN" altLang="en-US" sz="2800">
                <a:solidFill>
                  <a:srgbClr val="0000FF"/>
                </a:solidFill>
                <a:latin typeface="宋体" panose="02010600030101010101" pitchFamily="2" charset="-122"/>
                <a:ea typeface="楷体_GB2312" pitchFamily="49" charset="-122"/>
              </a:rPr>
              <a:t>全诗的思想感情的主线。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533400" y="1752600"/>
            <a:ext cx="793750" cy="3124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latin typeface="隶书" pitchFamily="49" charset="-122"/>
                <a:ea typeface="隶书" pitchFamily="49" charset="-122"/>
              </a:rPr>
              <a:t>时 代 背 景</a:t>
            </a:r>
            <a:endParaRPr lang="zh-CN" altLang="en-US" sz="400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8305800" y="4648200"/>
            <a:ext cx="549275" cy="1295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246" name="文本框 10245">
            <a:hlinkClick r:id="rId2" action="ppaction://hlinksldjump"/>
          </p:cNvPr>
          <p:cNvSpPr txBox="1"/>
          <p:nvPr/>
        </p:nvSpPr>
        <p:spPr>
          <a:xfrm>
            <a:off x="8382000" y="4495800"/>
            <a:ext cx="549275" cy="1371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图片 11265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副标题 11266"/>
          <p:cNvSpPr>
            <a:spLocks noGrp="1"/>
          </p:cNvSpPr>
          <p:nvPr>
            <p:ph type="subTitle" idx="1"/>
          </p:nvPr>
        </p:nvSpPr>
        <p:spPr>
          <a:xfrm>
            <a:off x="2362200" y="0"/>
            <a:ext cx="3886200" cy="609600"/>
          </a:xfrm>
          <a:ln/>
        </p:spPr>
        <p:txBody>
          <a:bodyPr/>
          <a:p>
            <a:pPr defTabSz="914400">
              <a:buClrTx/>
              <a:buSzTx/>
              <a:buFontTx/>
            </a:pPr>
            <a:r>
              <a:rPr lang="zh-CN" altLang="en-US" sz="3200" b="1" kern="1200" baseline="0">
                <a:solidFill>
                  <a:srgbClr val="FF0000"/>
                </a:solidFill>
                <a:latin typeface="Times New Roman" panose="02020603050405020304" pitchFamily="18" charset="0"/>
                <a:ea typeface="华文中宋" pitchFamily="2" charset="-122"/>
              </a:rPr>
              <a:t>篇 章 结 构</a:t>
            </a:r>
            <a:r>
              <a:rPr lang="zh-CN" altLang="en-US" sz="2400" b="1" kern="1200" baseline="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</a:t>
            </a:r>
            <a:endParaRPr lang="zh-CN" altLang="en-US" sz="2800" b="1" kern="1200" baseline="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11268" name="图片 11267" descr="I004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lum contrast="-42000"/>
          </a:blip>
          <a:stretch>
            <a:fillRect/>
          </a:stretch>
        </p:blipFill>
        <p:spPr>
          <a:xfrm>
            <a:off x="8686800" y="6419850"/>
            <a:ext cx="4572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文本框 11268"/>
          <p:cNvSpPr txBox="1"/>
          <p:nvPr/>
        </p:nvSpPr>
        <p:spPr>
          <a:xfrm>
            <a:off x="0" y="55626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第六段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，总结全文，用比喻批判楚国政治混乱，重申自己不能变心从俗的决心。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0" y="47244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第五段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，援引古代贤人名士的事例，抒发自己的崇高理想和悲愤心情。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0" y="38100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第四段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，写进入溆浦时的情景，抒发了诗人孤独苦闷的心情。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272" name="文本框 11271"/>
          <p:cNvSpPr txBox="1"/>
          <p:nvPr/>
        </p:nvSpPr>
        <p:spPr>
          <a:xfrm>
            <a:off x="0" y="15240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第二段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，写流放途中在鄂渚、方林的情景，表达了诗人留恋楚国郢都的心情。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0" y="5334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第一段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，写涉江的原因。自己有很好的品德，又有崇高的理想，却不被别人了解，因此离开家乡，涉江南行。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0" y="2514600"/>
            <a:ext cx="9144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楷体_GB2312" pitchFamily="49" charset="-122"/>
              </a:rPr>
              <a:t>      第三段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，写流放途中从枉陼到辰阳一路的情景，抒发了诗人留恋郢都的心情和虽被流放也决不改变志向的决心。</a:t>
            </a:r>
            <a:r>
              <a:rPr lang="zh-CN" altLang="en-US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          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1275" name="文本框 11274">
            <a:hlinkClick r:id="rId4" action="ppaction://hlinksldjump"/>
          </p:cNvPr>
          <p:cNvSpPr txBox="1"/>
          <p:nvPr/>
        </p:nvSpPr>
        <p:spPr>
          <a:xfrm>
            <a:off x="533400" y="6096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76" name="文本框 11275">
            <a:hlinkClick r:id="rId5" action="ppaction://hlinksldjump"/>
          </p:cNvPr>
          <p:cNvSpPr txBox="1"/>
          <p:nvPr/>
        </p:nvSpPr>
        <p:spPr>
          <a:xfrm>
            <a:off x="609600" y="15240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77" name="文本框 11276">
            <a:hlinkClick r:id="rId5" action="ppaction://hlinksldjump"/>
          </p:cNvPr>
          <p:cNvSpPr txBox="1"/>
          <p:nvPr/>
        </p:nvSpPr>
        <p:spPr>
          <a:xfrm>
            <a:off x="609600" y="25146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78" name="文本框 11277">
            <a:hlinkClick r:id="rId6" action="ppaction://hlinksldjump"/>
          </p:cNvPr>
          <p:cNvSpPr txBox="1"/>
          <p:nvPr/>
        </p:nvSpPr>
        <p:spPr>
          <a:xfrm>
            <a:off x="609600" y="38100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79" name="文本框 11278">
            <a:hlinkClick r:id="rId7" action="ppaction://hlinksldjump"/>
          </p:cNvPr>
          <p:cNvSpPr txBox="1"/>
          <p:nvPr/>
        </p:nvSpPr>
        <p:spPr>
          <a:xfrm>
            <a:off x="533400" y="48006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280" name="文本框 11279">
            <a:hlinkClick r:id="rId8" action="ppaction://hlinksldjump"/>
          </p:cNvPr>
          <p:cNvSpPr txBox="1"/>
          <p:nvPr/>
        </p:nvSpPr>
        <p:spPr>
          <a:xfrm>
            <a:off x="533400" y="55626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4665</Words>
  <Application>WPS 演示</Application>
  <PresentationFormat>在屏幕上显示</PresentationFormat>
  <Paragraphs>232</Paragraphs>
  <Slides>27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Arial</vt:lpstr>
      <vt:lpstr>宋体</vt:lpstr>
      <vt:lpstr>Wingdings</vt:lpstr>
      <vt:lpstr>Times New Roman</vt:lpstr>
      <vt:lpstr>隶书</vt:lpstr>
      <vt:lpstr>微软雅黑</vt:lpstr>
      <vt:lpstr>华文新魏</vt:lpstr>
      <vt:lpstr>楷体_GB2312</vt:lpstr>
      <vt:lpstr>华文中宋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16888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cjx</dc:creator>
  <cp:lastModifiedBy>张高翔</cp:lastModifiedBy>
  <cp:revision>21</cp:revision>
  <dcterms:created xsi:type="dcterms:W3CDTF">2000-04-02T05:34:02Z</dcterms:created>
  <dcterms:modified xsi:type="dcterms:W3CDTF">2020-03-25T07:00:58Z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